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74" r:id="rId11"/>
    <p:sldId id="268" r:id="rId12"/>
    <p:sldId id="270" r:id="rId13"/>
    <p:sldId id="271" r:id="rId14"/>
    <p:sldId id="275" r:id="rId15"/>
    <p:sldId id="276" r:id="rId16"/>
    <p:sldId id="267" r:id="rId17"/>
    <p:sldId id="289" r:id="rId18"/>
    <p:sldId id="272" r:id="rId19"/>
    <p:sldId id="280" r:id="rId20"/>
    <p:sldId id="278" r:id="rId21"/>
    <p:sldId id="282" r:id="rId22"/>
    <p:sldId id="279" r:id="rId23"/>
    <p:sldId id="283" r:id="rId24"/>
    <p:sldId id="277" r:id="rId25"/>
    <p:sldId id="281" r:id="rId26"/>
    <p:sldId id="273" r:id="rId27"/>
    <p:sldId id="284" r:id="rId28"/>
    <p:sldId id="285" r:id="rId29"/>
    <p:sldId id="287" r:id="rId30"/>
    <p:sldId id="288" r:id="rId31"/>
    <p:sldId id="286" r:id="rId32"/>
    <p:sldId id="290" r:id="rId33"/>
    <p:sldId id="292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xxi" initials="d" lastIdx="1" clrIdx="0">
    <p:extLst>
      <p:ext uri="{19B8F6BF-5375-455C-9EA6-DF929625EA0E}">
        <p15:presenceInfo xmlns:p15="http://schemas.microsoft.com/office/powerpoint/2012/main" userId="0b55ff6a8b399f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96" autoAdjust="0"/>
  </p:normalViewPr>
  <p:slideViewPr>
    <p:cSldViewPr snapToGrid="0">
      <p:cViewPr varScale="1">
        <p:scale>
          <a:sx n="99" d="100"/>
          <a:sy n="99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80F6-EADE-4CE8-8306-CB1A6E719D32}" type="datetimeFigureOut">
              <a:rPr lang="en-US" smtClean="0"/>
              <a:t>2016-01-25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B764A-787A-4F5C-ACFF-3D7384B0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Welcome,</a:t>
            </a:r>
          </a:p>
          <a:p>
            <a:r>
              <a:rPr lang="en-US" dirty="0" smtClean="0"/>
              <a:t>Next topic</a:t>
            </a:r>
            <a:r>
              <a:rPr lang="en-US" baseline="0" dirty="0" smtClean="0"/>
              <a:t> is in the area of computational geometry and industrial manufacturing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5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Subtractive manufacturing,</a:t>
            </a:r>
            <a:r>
              <a:rPr lang="en-US" baseline="0" dirty="0" smtClean="0"/>
              <a:t> aka. Machining, is the process of shaping a piece of raw material, usually metal, into a final form.</a:t>
            </a:r>
          </a:p>
          <a:p>
            <a:r>
              <a:rPr lang="en-US" baseline="0" dirty="0" err="1" smtClean="0"/>
              <a:t>nitial</a:t>
            </a:r>
            <a:r>
              <a:rPr lang="en-US" baseline="0" dirty="0" smtClean="0"/>
              <a:t> piece of metal called stock volume.</a:t>
            </a:r>
          </a:p>
          <a:p>
            <a:r>
              <a:rPr lang="en-US" baseline="0" dirty="0" smtClean="0"/>
              <a:t>Each movement of cutting tool, which removes material, is called a sweep.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96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subtractive manufacturing is simulated using triangle meshes of the stock and cutting tools.</a:t>
            </a:r>
          </a:p>
          <a:p>
            <a:r>
              <a:rPr lang="en-US" dirty="0" smtClean="0"/>
              <a:t>tool</a:t>
            </a:r>
            <a:r>
              <a:rPr lang="en-US" baseline="0" dirty="0" smtClean="0"/>
              <a:t> is usually approximated by simplified version</a:t>
            </a:r>
            <a:endParaRPr lang="en-US" dirty="0" smtClean="0"/>
          </a:p>
          <a:p>
            <a:r>
              <a:rPr lang="en-US" dirty="0" smtClean="0"/>
              <a:t>tool is repeatedly moved using series of transformations, producing a swept volume</a:t>
            </a:r>
            <a:r>
              <a:rPr lang="en-US" baseline="0" dirty="0" smtClean="0"/>
              <a:t> with each sweep.</a:t>
            </a:r>
          </a:p>
          <a:p>
            <a:r>
              <a:rPr lang="en-US" baseline="0" dirty="0" smtClean="0"/>
              <a:t>swept volumes are then subtracted from the stock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40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Foundational to thesis, VML,</a:t>
            </a:r>
            <a:r>
              <a:rPr lang="en-US" baseline="0" dirty="0" smtClean="0"/>
              <a:t> already implemented most of s</a:t>
            </a:r>
            <a:r>
              <a:rPr lang="en-US" dirty="0" smtClean="0"/>
              <a:t>ubtractive</a:t>
            </a:r>
            <a:r>
              <a:rPr lang="en-US" baseline="0" dirty="0" smtClean="0"/>
              <a:t> manufacturing simulation</a:t>
            </a:r>
          </a:p>
          <a:p>
            <a:r>
              <a:rPr lang="en-US" baseline="0" dirty="0" smtClean="0"/>
              <a:t>Swept volume computation from given tools</a:t>
            </a:r>
          </a:p>
          <a:p>
            <a:r>
              <a:rPr lang="en-US" baseline="0" dirty="0" smtClean="0"/>
              <a:t>Swept volumes can be added to simulate machining process</a:t>
            </a:r>
            <a:endParaRPr lang="en-US" dirty="0" smtClean="0"/>
          </a:p>
          <a:p>
            <a:r>
              <a:rPr lang="en-US" dirty="0" smtClean="0"/>
              <a:t>Custom raycasting algorithm</a:t>
            </a:r>
            <a:r>
              <a:rPr lang="en-US" baseline="0" dirty="0" smtClean="0"/>
              <a:t> for visualization</a:t>
            </a:r>
          </a:p>
          <a:p>
            <a:r>
              <a:rPr lang="en-US" baseline="0" dirty="0" smtClean="0"/>
              <a:t>Main goals of VML are speed and especially precision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72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maintain precision,</a:t>
            </a:r>
            <a:r>
              <a:rPr lang="en-US" baseline="0" dirty="0" smtClean="0"/>
              <a:t> VML does not compute Boolean subtractions, but simply stores the SV</a:t>
            </a:r>
          </a:p>
          <a:p>
            <a:r>
              <a:rPr lang="en-US" baseline="0" dirty="0" smtClean="0"/>
              <a:t>Can therefore be seen as maintaining a linearized CSG tree of the stock and a series of SV</a:t>
            </a:r>
          </a:p>
          <a:p>
            <a:r>
              <a:rPr lang="en-US" baseline="0" dirty="0" smtClean="0"/>
              <a:t>To keep triangle count within manageable bounds, a triangle elimination strategy has been developed</a:t>
            </a:r>
          </a:p>
          <a:p>
            <a:r>
              <a:rPr lang="en-US" baseline="0" dirty="0" smtClean="0"/>
              <a:t>Removes triangles which do not contribute to surface of the workpiece</a:t>
            </a:r>
          </a:p>
          <a:p>
            <a:r>
              <a:rPr lang="en-US" baseline="0" dirty="0" smtClean="0"/>
              <a:t>(graphics)</a:t>
            </a:r>
          </a:p>
          <a:p>
            <a:r>
              <a:rPr lang="en-US" dirty="0" smtClean="0"/>
              <a:t>For visualization, the actual surface of the workpiece is sampled by a raycast, which computes</a:t>
            </a:r>
            <a:r>
              <a:rPr lang="en-US" baseline="0" dirty="0" smtClean="0"/>
              <a:t> the Boolean subtractions on the 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95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there are situations where a mesh</a:t>
            </a:r>
            <a:r>
              <a:rPr lang="en-US" baseline="0" dirty="0" smtClean="0"/>
              <a:t> of the final workpiece is desired, e.g. for verification or physics simulations</a:t>
            </a:r>
          </a:p>
          <a:p>
            <a:r>
              <a:rPr lang="en-US" baseline="0" dirty="0" smtClean="0"/>
              <a:t>This was the goal of my thesis, to extract a triangulated surface …</a:t>
            </a:r>
          </a:p>
          <a:p>
            <a:r>
              <a:rPr lang="en-US" baseline="0" dirty="0" smtClean="0"/>
              <a:t>Several prototypes have been implemented and tested on a few scenes</a:t>
            </a:r>
          </a:p>
          <a:p>
            <a:r>
              <a:rPr lang="en-US" baseline="0" dirty="0" smtClean="0"/>
              <a:t>Compared using various </a:t>
            </a:r>
            <a:r>
              <a:rPr lang="en-US" baseline="0" dirty="0" err="1" smtClean="0"/>
              <a:t>paramteres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5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the 3D</a:t>
            </a:r>
            <a:r>
              <a:rPr lang="en-US" baseline="0" dirty="0" smtClean="0"/>
              <a:t> grid created by the 3 dexel images, the dexel information can be reorganized into cells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8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Dropped further investigation of </a:t>
            </a:r>
            <a:r>
              <a:rPr lang="en-US" dirty="0" err="1" smtClean="0"/>
              <a:t>funcational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80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Finally, based</a:t>
            </a:r>
            <a:r>
              <a:rPr lang="en-US" baseline="0" dirty="0" smtClean="0"/>
              <a:t> on these results, the tri-dexel approach works best for extracting a triangulated surface from the VML</a:t>
            </a:r>
          </a:p>
          <a:p>
            <a:r>
              <a:rPr lang="en-US" baseline="0" dirty="0" smtClean="0"/>
              <a:t>Will be subject to further research and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03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9508-CC6B-47E2-9252-4449EB1F9975}" type="datetime1">
              <a:rPr lang="en-US" smtClean="0"/>
              <a:t>2016-01-25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2E057-EA0F-4E55-AC00-AF5A5B65A5AB}" type="datetime1">
              <a:rPr lang="en-US" smtClean="0"/>
              <a:t>2016-01-25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69B15-1767-44C9-AAFC-168B66F419A1}" type="datetime1">
              <a:rPr lang="en-US" smtClean="0"/>
              <a:t>2016-01-25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5477-48B0-4EEA-AE35-5FE6F61CCB18}" type="datetime1">
              <a:rPr lang="en-US" smtClean="0"/>
              <a:t>2016-01-25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F680E-9C48-4D0C-A99E-6F53E936A629}" type="datetime1">
              <a:rPr lang="en-US" smtClean="0"/>
              <a:t>2016-01-25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3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CB2EA-D8F7-4842-9BED-4B5E847CFAF3}" type="datetime1">
              <a:rPr lang="en-US" smtClean="0"/>
              <a:t>2016-01-25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2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3EED-9220-4E23-8F65-85DCB64A9C4E}" type="datetime1">
              <a:rPr lang="en-US" smtClean="0"/>
              <a:t>2016-01-25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0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E80B-B86A-4B55-BA41-1B72503BADD0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9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D352-ECB9-4490-9443-CB7AA6F0C1D0}" type="datetime1">
              <a:rPr lang="en-US" smtClean="0"/>
              <a:t>2016-01-25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8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12946-3356-482E-98F7-206D1B0BD7F4}" type="datetime1">
              <a:rPr lang="en-US" smtClean="0"/>
              <a:t>2016-01-25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2AEC5-BED3-4CD8-8ED2-57617E0BCA03}" type="datetime1">
              <a:rPr lang="en-US" smtClean="0"/>
              <a:t>2016-01-25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1032-6BCF-4C6C-8B8D-F91DBC1FF05E}" type="datetime1">
              <a:rPr lang="en-US" smtClean="0"/>
              <a:t>2016-01-25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2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computingengineering.asmedigitalcollection.asme.org/article.aspx?articleid=140145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urco.com/IN/why-hurco/success-stories/blog/PublishingImages/nuconvmx42sr%20cutting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Surface reconstruction from models for subtractive manufacturing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Bernhard Manfred Gruber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7D28-52B5-4F64-8B49-E4A53E44BF1F}" type="datetime1">
              <a:rPr lang="en-US" smtClean="0"/>
              <a:t>2016-01-25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6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intersection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40" y="4181450"/>
            <a:ext cx="5010569" cy="217828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28" y="624586"/>
            <a:ext cx="4472381" cy="3297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22" y="1799153"/>
            <a:ext cx="5352178" cy="2925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013389"/>
            <a:ext cx="4566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Thomas </a:t>
            </a:r>
            <a:r>
              <a:rPr lang="en-US" dirty="0" err="1" smtClean="0"/>
              <a:t>Möller</a:t>
            </a:r>
            <a:r>
              <a:rPr lang="en-US" dirty="0" smtClean="0"/>
              <a:t>, A fast triangle-triangle intersection test, 1997</a:t>
            </a:r>
          </a:p>
          <a:p>
            <a:r>
              <a:rPr lang="en-US" dirty="0" smtClean="0"/>
              <a:t>David </a:t>
            </a:r>
            <a:r>
              <a:rPr lang="en-US" dirty="0"/>
              <a:t>Rosen</a:t>
            </a:r>
            <a:r>
              <a:rPr lang="en-US" dirty="0" smtClean="0"/>
              <a:t>, Seamless </a:t>
            </a:r>
            <a:r>
              <a:rPr lang="en-US" dirty="0"/>
              <a:t>Intersection </a:t>
            </a:r>
            <a:r>
              <a:rPr lang="en-US" dirty="0" smtClean="0"/>
              <a:t>Between Triangle Meshes, 2008</a:t>
            </a:r>
            <a:endParaRPr lang="de-AT" b="1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56C9-4CE3-4375-9C31-79CF6FCFA5AC}" type="datetime1">
              <a:rPr lang="en-US" smtClean="0"/>
              <a:t>2016-01-25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5962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axis-aligned raycasts</a:t>
            </a:r>
            <a:br>
              <a:rPr lang="en-US" dirty="0" smtClean="0"/>
            </a:br>
            <a:r>
              <a:rPr lang="en-US" dirty="0" smtClean="0"/>
              <a:t>to sample point cloud</a:t>
            </a:r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31" y="1531297"/>
            <a:ext cx="6202960" cy="477974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3C3B9-04FF-4218-99DC-A9EBA2D2B3F5}" type="datetime1">
              <a:rPr lang="en-US" smtClean="0"/>
              <a:t>2016-01-25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6026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pivoting algorithm (BPA)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425" y="1825625"/>
            <a:ext cx="1016914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1472" y="6384022"/>
            <a:ext cx="805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Fausto</a:t>
            </a:r>
            <a:r>
              <a:rPr lang="en-US" dirty="0"/>
              <a:t> </a:t>
            </a:r>
            <a:r>
              <a:rPr lang="en-US" dirty="0" err="1" smtClean="0"/>
              <a:t>Bernardini</a:t>
            </a:r>
            <a:r>
              <a:rPr lang="en-US" dirty="0"/>
              <a:t> </a:t>
            </a:r>
            <a:r>
              <a:rPr lang="en-US" dirty="0" smtClean="0"/>
              <a:t>et.al., </a:t>
            </a:r>
            <a:r>
              <a:rPr lang="en-US" dirty="0"/>
              <a:t>The ball-pivoting algorithm for surface </a:t>
            </a:r>
            <a:r>
              <a:rPr lang="en-US" dirty="0" smtClean="0"/>
              <a:t>reconstruction, 1999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7EEC4-47B0-4738-AE90-AE3A2E4B7DFA}" type="datetime1">
              <a:rPr lang="en-US" smtClean="0"/>
              <a:t>2016-01-25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04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Poisson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5902"/>
            <a:ext cx="10515600" cy="28328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976398" y="5432981"/>
                <a:ext cx="2239203" cy="700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 smtClean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398" y="5432981"/>
                <a:ext cx="2239203" cy="700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314861" y="4420942"/>
            <a:ext cx="14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isosurface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8692" y="4420942"/>
                <a:ext cx="209756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400" dirty="0" smtClean="0"/>
                  <a:t>oriented points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92" y="4420942"/>
                <a:ext cx="2097562" cy="830997"/>
              </a:xfrm>
              <a:prstGeom prst="rect">
                <a:avLst/>
              </a:prstGeom>
              <a:blipFill>
                <a:blip r:embed="rId4"/>
                <a:stretch>
                  <a:fillRect l="-4348" t="-5839" r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704522" y="4420942"/>
                <a:ext cx="240001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400" dirty="0"/>
                  <a:t>i</a:t>
                </a:r>
                <a:r>
                  <a:rPr lang="en-US" sz="2400" dirty="0" smtClean="0"/>
                  <a:t>ndicator gradient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22" y="4420942"/>
                <a:ext cx="2400016" cy="830997"/>
              </a:xfrm>
              <a:prstGeom prst="rect">
                <a:avLst/>
              </a:prstGeom>
              <a:blipFill>
                <a:blip r:embed="rId5"/>
                <a:stretch>
                  <a:fillRect l="-4071" t="-5839" r="-3053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840376" y="4420886"/>
                <a:ext cx="129029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indicator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76" y="4420886"/>
                <a:ext cx="1290290" cy="830997"/>
              </a:xfrm>
              <a:prstGeom prst="rect">
                <a:avLst/>
              </a:prstGeom>
              <a:blipFill>
                <a:blip r:embed="rId6"/>
                <a:stretch>
                  <a:fillRect l="-6604" t="-5839" r="-6604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63318" y="6366096"/>
            <a:ext cx="586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Michael </a:t>
            </a:r>
            <a:r>
              <a:rPr lang="en-US" dirty="0" err="1" smtClean="0"/>
              <a:t>Kazhdan</a:t>
            </a:r>
            <a:r>
              <a:rPr lang="en-US" dirty="0" smtClean="0"/>
              <a:t> </a:t>
            </a:r>
            <a:r>
              <a:rPr lang="en-US" dirty="0" err="1" smtClean="0"/>
              <a:t>etal</a:t>
            </a:r>
            <a:r>
              <a:rPr lang="en-US" dirty="0" smtClean="0"/>
              <a:t>., Poisson Surface Reconstruction, 2006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333E3-0709-4C24-9478-7ECE2463EC73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747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9135"/>
            <a:ext cx="5181600" cy="276431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2679" y="1318508"/>
            <a:ext cx="5042380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3751" y="5746790"/>
            <a:ext cx="5011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computingengineering.asmedigitalcollection.asme.org/article.aspx?articleid=1401455</a:t>
            </a:r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235319" y="5669846"/>
            <a:ext cx="438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Balázs</a:t>
            </a:r>
            <a:r>
              <a:rPr lang="en-US" sz="1000" dirty="0" smtClean="0"/>
              <a:t> </a:t>
            </a:r>
            <a:r>
              <a:rPr lang="en-US" sz="1000" dirty="0" err="1" smtClean="0"/>
              <a:t>Tukora</a:t>
            </a:r>
            <a:r>
              <a:rPr lang="en-US" sz="1000" dirty="0" smtClean="0"/>
              <a:t>, </a:t>
            </a:r>
            <a:r>
              <a:rPr lang="en-US" sz="1000" dirty="0"/>
              <a:t>Material removal simulation and cutting force prediction of multi-axis machining processes on general-purpose graphics processing </a:t>
            </a:r>
            <a:r>
              <a:rPr lang="en-US" sz="1000" dirty="0" smtClean="0"/>
              <a:t>units, 2012 </a:t>
            </a:r>
            <a:endParaRPr lang="en-US" sz="10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436B-D15F-4D02-AC3D-2A42543B2925}" type="datetime1">
              <a:rPr lang="en-US" smtClean="0"/>
              <a:t>2016-01-25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4224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7" y="1473933"/>
            <a:ext cx="4219786" cy="435133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124" y="1473933"/>
            <a:ext cx="4351338" cy="43513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1865" y="6176963"/>
            <a:ext cx="76482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Yongfu</a:t>
            </a:r>
            <a:r>
              <a:rPr lang="en-US" dirty="0"/>
              <a:t> Ren et al</a:t>
            </a:r>
            <a:r>
              <a:rPr lang="en-US" dirty="0" smtClean="0"/>
              <a:t>., Feature </a:t>
            </a:r>
            <a:r>
              <a:rPr lang="en-US" dirty="0"/>
              <a:t>conservation and conversion of Tri-dexel volumetric models to polyhedral surface models for product </a:t>
            </a:r>
            <a:r>
              <a:rPr lang="de-AT" dirty="0"/>
              <a:t>prototyping</a:t>
            </a:r>
            <a:r>
              <a:rPr lang="de-AT" dirty="0" smtClean="0"/>
              <a:t>, 2008</a:t>
            </a:r>
            <a:endParaRPr lang="de-A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B4DE5-58D6-490C-ABF2-A5C7EDFCD0E0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48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0" y="1825625"/>
            <a:ext cx="5077899" cy="4351338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22" y="1825625"/>
            <a:ext cx="5079155" cy="4351338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D782C-7215-4992-BCF7-06EF4A71DE3E}" type="datetime1">
              <a:rPr lang="en-US" smtClean="0"/>
              <a:t>2016-01-25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646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9788" y="1487733"/>
            <a:ext cx="5157787" cy="823912"/>
          </a:xfrm>
        </p:spPr>
        <p:txBody>
          <a:bodyPr/>
          <a:lstStyle/>
          <a:p>
            <a:pPr algn="ctr"/>
            <a:r>
              <a:rPr lang="en-US" dirty="0" err="1" smtClean="0"/>
              <a:t>cylinder_head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391023"/>
            <a:ext cx="5157787" cy="3525831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2200" y="1487733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impeller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82341"/>
            <a:ext cx="5183188" cy="3543195"/>
          </a:xfrm>
        </p:spPr>
      </p:pic>
      <p:sp>
        <p:nvSpPr>
          <p:cNvPr id="3" name="TextBox 2"/>
          <p:cNvSpPr txBox="1"/>
          <p:nvPr/>
        </p:nvSpPr>
        <p:spPr>
          <a:xfrm>
            <a:off x="5290330" y="2391023"/>
            <a:ext cx="707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SV</a:t>
            </a:r>
            <a:br>
              <a:rPr lang="en-US" dirty="0" smtClean="0"/>
            </a:br>
            <a:r>
              <a:rPr lang="en-US" dirty="0" smtClean="0"/>
              <a:t>80k </a:t>
            </a:r>
            <a:r>
              <a:rPr lang="el-GR" dirty="0" smtClean="0"/>
              <a:t>Δ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14105" y="2382341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2383 SV</a:t>
            </a:r>
          </a:p>
          <a:p>
            <a:pPr algn="r"/>
            <a:r>
              <a:rPr lang="en-US" dirty="0" smtClean="0"/>
              <a:t>6M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9181C-E398-45C9-B66F-E915D64F77E3}" type="datetime1">
              <a:rPr lang="en-US" smtClean="0"/>
              <a:t>2016-01-25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6459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Direct intersection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6" y="1825625"/>
            <a:ext cx="5124308" cy="435133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9" y="1825625"/>
            <a:ext cx="5080002" cy="4351338"/>
          </a:xfrm>
        </p:spPr>
      </p:pic>
      <p:sp>
        <p:nvSpPr>
          <p:cNvPr id="8" name="TextBox 7"/>
          <p:cNvSpPr txBox="1"/>
          <p:nvPr/>
        </p:nvSpPr>
        <p:spPr>
          <a:xfrm>
            <a:off x="5400338" y="1690688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229ms</a:t>
            </a:r>
          </a:p>
          <a:p>
            <a:pPr algn="r"/>
            <a:r>
              <a:rPr lang="en-US" dirty="0" smtClean="0"/>
              <a:t>149k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46676" y="1690688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21s</a:t>
            </a:r>
          </a:p>
          <a:p>
            <a:pPr algn="r"/>
            <a:r>
              <a:rPr lang="en-US" dirty="0" smtClean="0"/>
              <a:t>1.7M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C1D9A-6C48-4907-B0B7-A80C8353BD92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4340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Direct intersection</a:t>
            </a:r>
            <a:endParaRPr lang="en-US" dirty="0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r="18609"/>
          <a:stretch/>
        </p:blipFill>
        <p:spPr>
          <a:xfrm>
            <a:off x="838200" y="2116145"/>
            <a:ext cx="5181600" cy="3770297"/>
          </a:xfrm>
        </p:spPr>
      </p:pic>
      <p:pic>
        <p:nvPicPr>
          <p:cNvPr id="9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r="29921"/>
          <a:stretch/>
        </p:blipFill>
        <p:spPr>
          <a:xfrm>
            <a:off x="6172200" y="2096831"/>
            <a:ext cx="5181600" cy="380892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EAE2-138C-4AE9-ACC7-871B390D3FF9}" type="datetime1">
              <a:rPr lang="en-US" smtClean="0"/>
              <a:t>2016-01-25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5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Subtractive manufacturing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Approaches</a:t>
            </a:r>
          </a:p>
          <a:p>
            <a:r>
              <a:rPr lang="en-US" dirty="0"/>
              <a:t>Implementations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A12CB-DFC6-4ECD-ABAA-8BCC6529BD3C}" type="datetime1">
              <a:rPr lang="en-US" smtClean="0"/>
              <a:t>2016-01-25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</a:t>
            </a:fld>
            <a:endParaRPr lang="en-US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039" y="1939926"/>
            <a:ext cx="5774286" cy="3947266"/>
          </a:xfrm>
          <a:prstGeom prst="rect">
            <a:avLst/>
          </a:prstGeom>
          <a:ln>
            <a:noFill/>
          </a:ln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0665700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BPA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4545"/>
            <a:ext cx="5181600" cy="377349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4610"/>
            <a:ext cx="5181600" cy="3773367"/>
          </a:xfrm>
        </p:spPr>
      </p:pic>
      <p:sp>
        <p:nvSpPr>
          <p:cNvPr id="8" name="TextBox 7"/>
          <p:cNvSpPr txBox="1"/>
          <p:nvPr/>
        </p:nvSpPr>
        <p:spPr>
          <a:xfrm>
            <a:off x="4940657" y="2114545"/>
            <a:ext cx="1079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0.3 + 4.3s</a:t>
            </a:r>
          </a:p>
          <a:p>
            <a:pPr algn="r"/>
            <a:r>
              <a:rPr lang="en-US" dirty="0" smtClean="0"/>
              <a:t>1.9M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74657" y="2114544"/>
            <a:ext cx="1079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3.8 + 3.7s</a:t>
            </a:r>
          </a:p>
          <a:p>
            <a:pPr algn="r"/>
            <a:r>
              <a:rPr lang="en-US" dirty="0" smtClean="0"/>
              <a:t>1.5M </a:t>
            </a:r>
            <a:r>
              <a:rPr lang="el-GR" dirty="0"/>
              <a:t>Δ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8F2A3-B8AA-4149-8E56-582052886163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5209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BPA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9480"/>
            <a:ext cx="5181600" cy="414362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35712"/>
            <a:ext cx="5181600" cy="413116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B233D-4CA7-40F0-80DA-2B82CC7FECA1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0591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Poisson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618"/>
            <a:ext cx="5181600" cy="388735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879"/>
            <a:ext cx="5181600" cy="388482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E3E7-12CE-4198-A210-20D3E3D09377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9873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Poisson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0321"/>
            <a:ext cx="5181600" cy="382194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5992"/>
            <a:ext cx="5181600" cy="385060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247A-E21F-4E29-B08D-A602717D923E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4530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Tri-dexel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7" y="1825625"/>
            <a:ext cx="4999626" cy="4351338"/>
          </a:xfrm>
        </p:spPr>
      </p:pic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2445"/>
            <a:ext cx="5181600" cy="4297698"/>
          </a:xfrm>
        </p:spPr>
      </p:pic>
      <p:sp>
        <p:nvSpPr>
          <p:cNvPr id="10" name="TextBox 9"/>
          <p:cNvSpPr txBox="1"/>
          <p:nvPr/>
        </p:nvSpPr>
        <p:spPr>
          <a:xfrm>
            <a:off x="5072488" y="1825625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32s</a:t>
            </a:r>
          </a:p>
          <a:p>
            <a:pPr algn="r"/>
            <a:r>
              <a:rPr lang="en-US" dirty="0" smtClean="0"/>
              <a:t>3.8M </a:t>
            </a:r>
            <a:r>
              <a:rPr lang="el-GR" dirty="0" smtClean="0"/>
              <a:t>Δ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97475" y="1852445"/>
            <a:ext cx="856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51s</a:t>
            </a:r>
            <a:endParaRPr lang="en-US" dirty="0" smtClean="0"/>
          </a:p>
          <a:p>
            <a:pPr algn="r"/>
            <a:r>
              <a:rPr lang="en-US" dirty="0" smtClean="0"/>
              <a:t>3.0M </a:t>
            </a:r>
            <a:r>
              <a:rPr lang="el-GR" dirty="0" smtClean="0"/>
              <a:t>Δ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F483-87A2-4A13-9D67-81868CEB0C3C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4580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Tri-dexel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529"/>
            <a:ext cx="5181600" cy="4081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339AD-BFEC-4A13-BB74-836B27737904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8381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 intersection</a:t>
            </a:r>
          </a:p>
          <a:p>
            <a:pPr lvl="1"/>
            <a:r>
              <a:rPr lang="en-US" dirty="0" smtClean="0"/>
              <a:t>fails due to numeric issues</a:t>
            </a:r>
          </a:p>
          <a:p>
            <a:r>
              <a:rPr lang="en-US" dirty="0" smtClean="0"/>
              <a:t>Ball pivoting algorithm</a:t>
            </a:r>
          </a:p>
          <a:p>
            <a:pPr lvl="1"/>
            <a:r>
              <a:rPr lang="en-US" dirty="0" smtClean="0"/>
              <a:t>looses concave features</a:t>
            </a:r>
          </a:p>
          <a:p>
            <a:pPr lvl="1"/>
            <a:r>
              <a:rPr lang="en-US" dirty="0" smtClean="0"/>
              <a:t>does not use normals</a:t>
            </a:r>
          </a:p>
          <a:p>
            <a:pPr lvl="1"/>
            <a:r>
              <a:rPr lang="en-US" dirty="0" smtClean="0"/>
              <a:t>may create holes or role inside</a:t>
            </a:r>
          </a:p>
          <a:p>
            <a:r>
              <a:rPr lang="en-US" dirty="0" smtClean="0"/>
              <a:t>Poisson</a:t>
            </a:r>
          </a:p>
          <a:p>
            <a:pPr lvl="1"/>
            <a:r>
              <a:rPr lang="en-US" dirty="0" smtClean="0"/>
              <a:t>Fitting to imprecise in feature-rich regions</a:t>
            </a:r>
          </a:p>
          <a:p>
            <a:r>
              <a:rPr lang="en-US" dirty="0"/>
              <a:t>Tri-dexel</a:t>
            </a:r>
          </a:p>
          <a:p>
            <a:pPr lvl="1"/>
            <a:r>
              <a:rPr lang="en-US" dirty="0"/>
              <a:t>feature reconstruction using normals</a:t>
            </a:r>
          </a:p>
          <a:p>
            <a:pPr lvl="1"/>
            <a:r>
              <a:rPr lang="en-US" dirty="0" smtClean="0"/>
              <a:t>long runtime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F4A9F-71CA-4696-8909-8DBFEA5257EC}" type="datetime1">
              <a:rPr lang="en-US" smtClean="0"/>
              <a:t>2016-01-25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r="18609"/>
          <a:stretch/>
        </p:blipFill>
        <p:spPr>
          <a:xfrm>
            <a:off x="6096000" y="608739"/>
            <a:ext cx="2666920" cy="1940536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663" y="1848795"/>
            <a:ext cx="2666920" cy="212627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18" y="3171797"/>
            <a:ext cx="2666920" cy="198186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75" y="4326928"/>
            <a:ext cx="2666920" cy="221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6319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30C4C-EB5E-4B31-B1F0-2727922E7AA9}" type="datetime1">
              <a:rPr lang="en-US" smtClean="0"/>
              <a:t>2016-01-25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4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B808-8E86-46FB-87C8-DAE6B4E6CC64}" type="datetime1">
              <a:rPr lang="en-US" smtClean="0"/>
              <a:t>2016-01-25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6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Resolutions – BPA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890000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00" y="1690688"/>
            <a:ext cx="189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00" y="1690688"/>
            <a:ext cx="189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800" y="1690688"/>
            <a:ext cx="189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3848" y="6010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5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657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40639" y="60065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6EA72-A632-48DA-93CD-4E62B8A0143B}" type="datetime1">
              <a:rPr lang="en-US" smtClean="0"/>
              <a:t>2016-01-25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3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Subtractive manufacturing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67" y="1825625"/>
            <a:ext cx="6484266" cy="4351338"/>
          </a:xfrm>
        </p:spPr>
      </p:pic>
      <p:sp>
        <p:nvSpPr>
          <p:cNvPr id="5" name="TextBox 4"/>
          <p:cNvSpPr txBox="1"/>
          <p:nvPr/>
        </p:nvSpPr>
        <p:spPr>
          <a:xfrm>
            <a:off x="3171161" y="6400801"/>
            <a:ext cx="5849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4"/>
              </a:rPr>
              <a:t>http://www.hurco.com/IN/why-hurco/success-stories/blog/PublishingImages/nuconvmx42sr%20cutting.JPG</a:t>
            </a:r>
            <a:endParaRPr lang="en-US" sz="1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A7D5A-FC21-4DAF-B6C0-6935A0D4A0C3}" type="datetime1">
              <a:rPr lang="en-US" smtClean="0"/>
              <a:t>2016-01-25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6362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Resolutions – Poisson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920000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0" y="1690688"/>
            <a:ext cx="192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00" y="1690688"/>
            <a:ext cx="19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00" y="1690688"/>
            <a:ext cx="192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3848" y="6010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5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657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40639" y="60065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F120F-AF0F-4302-8F62-95DEEEAC6798}" type="datetime1">
              <a:rPr lang="en-US" smtClean="0"/>
              <a:t>2016-01-25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34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Resolutions – Tri-dexel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9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0" y="1690688"/>
            <a:ext cx="192000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00" y="1690688"/>
            <a:ext cx="1920000" cy="43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00" y="1690688"/>
            <a:ext cx="1920000" cy="4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73848" y="6010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905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657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140639" y="60065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1ED29-8A21-4099-90D2-B8EB4CA8AE93}" type="datetime1">
              <a:rPr lang="en-US" smtClean="0"/>
              <a:t>2016-01-25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34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 feature reconstruction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68457" y="1793944"/>
            <a:ext cx="8655086" cy="4405554"/>
            <a:chOff x="1376585" y="1793944"/>
            <a:chExt cx="8655086" cy="440555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3809" y="2736721"/>
              <a:ext cx="4405552" cy="252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01351" y="2736722"/>
              <a:ext cx="4405553" cy="25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68894" y="2736721"/>
              <a:ext cx="4405553" cy="2520000"/>
            </a:xfrm>
            <a:prstGeom prst="rect">
              <a:avLst/>
            </a:prstGeom>
          </p:spPr>
        </p:pic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253D-1161-4BB7-81BD-900DDF49FFCB}" type="datetime1">
              <a:rPr lang="en-US" smtClean="0"/>
              <a:t>2016-01-25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17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 regularization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499" y="1825625"/>
            <a:ext cx="8227001" cy="43513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E80B-B86A-4B55-BA41-1B72503BADD0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64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 cell slicing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474" y="1825625"/>
            <a:ext cx="6731052" cy="43513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4E80B-B86A-4B55-BA41-1B72503BADD0}" type="datetime1">
              <a:rPr lang="en-US" smtClean="0"/>
              <a:t>2016-01-25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9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Subtractive manufacturing simulation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97" y="1442653"/>
            <a:ext cx="715415" cy="4913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264" y="4174923"/>
            <a:ext cx="726004" cy="122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203" y="1940200"/>
            <a:ext cx="4283241" cy="3212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62" y="3049168"/>
            <a:ext cx="4851078" cy="30428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4437" y="2378807"/>
            <a:ext cx="57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2260" y="5445655"/>
            <a:ext cx="1116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simplified</a:t>
            </a:r>
          </a:p>
          <a:p>
            <a:pPr algn="ctr"/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10795" y="5032811"/>
            <a:ext cx="15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swept volume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90148" y="2641359"/>
            <a:ext cx="125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subtraction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C14B2-D3A2-4A42-AEBA-79FA8204F26A}" type="datetime1">
              <a:rPr lang="en-US" smtClean="0"/>
              <a:t>2016-01-25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381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– VML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8" y="2062035"/>
            <a:ext cx="2357387" cy="1768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35" y="1591122"/>
            <a:ext cx="3025541" cy="2269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6431" r="10758" b="7283"/>
          <a:stretch/>
        </p:blipFill>
        <p:spPr>
          <a:xfrm>
            <a:off x="6182236" y="1794027"/>
            <a:ext cx="2813538" cy="2272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1" y="4308879"/>
            <a:ext cx="2794535" cy="2095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80" y="4095919"/>
            <a:ext cx="3651183" cy="2738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7264"/>
          <a:stretch/>
        </p:blipFill>
        <p:spPr>
          <a:xfrm>
            <a:off x="6182237" y="4153262"/>
            <a:ext cx="2813538" cy="2443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r="10559"/>
          <a:stretch/>
        </p:blipFill>
        <p:spPr>
          <a:xfrm>
            <a:off x="9203708" y="4153261"/>
            <a:ext cx="2642717" cy="2443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991" r="10588"/>
          <a:stretch/>
        </p:blipFill>
        <p:spPr>
          <a:xfrm>
            <a:off x="9203708" y="1794027"/>
            <a:ext cx="2642716" cy="22727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167123"/>
            <a:ext cx="4290593" cy="668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941638"/>
            <a:ext cx="1885031" cy="7057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72" y="938669"/>
            <a:ext cx="1312956" cy="71271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99A9-3A94-42D7-BD72-C95E16E28ADE}" type="datetime1">
              <a:rPr lang="en-US" smtClean="0"/>
              <a:t>2016-01-25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430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VML data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2" y="2420936"/>
            <a:ext cx="3243923" cy="27792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00" y="1004835"/>
            <a:ext cx="3510756" cy="259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339" y="617359"/>
            <a:ext cx="4125517" cy="3094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r="10588"/>
          <a:stretch/>
        </p:blipFill>
        <p:spPr>
          <a:xfrm>
            <a:off x="8557769" y="3820144"/>
            <a:ext cx="3239287" cy="2760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30" y="3711497"/>
            <a:ext cx="4449456" cy="286963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F9975-D80B-420C-BFF3-DB4974967C68}" type="datetime1">
              <a:rPr lang="en-US" smtClean="0"/>
              <a:t>2016-01-25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25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Extract triangulated surface</a:t>
            </a:r>
            <a:br>
              <a:rPr lang="en-US" dirty="0" smtClean="0"/>
            </a:br>
            <a:r>
              <a:rPr lang="en-US" dirty="0" smtClean="0"/>
              <a:t>from VML data model</a:t>
            </a:r>
          </a:p>
          <a:p>
            <a:r>
              <a:rPr lang="en-US" dirty="0" smtClean="0"/>
              <a:t>Prototypic implementations</a:t>
            </a:r>
          </a:p>
          <a:p>
            <a:r>
              <a:rPr lang="en-US" dirty="0" smtClean="0"/>
              <a:t>Testing on selected scenes</a:t>
            </a:r>
          </a:p>
          <a:p>
            <a:r>
              <a:rPr lang="en-US" dirty="0" smtClean="0"/>
              <a:t>Comparison</a:t>
            </a:r>
          </a:p>
          <a:p>
            <a:pPr marL="457200" lvl="1" indent="0">
              <a:buNone/>
            </a:pPr>
            <a:r>
              <a:rPr lang="en-US" dirty="0" smtClean="0"/>
              <a:t>Runtime, memory, complexity,</a:t>
            </a:r>
            <a:br>
              <a:rPr lang="en-US" dirty="0" smtClean="0"/>
            </a:br>
            <a:r>
              <a:rPr lang="en-US" dirty="0" smtClean="0"/>
              <a:t>errors, numeric stability,</a:t>
            </a:r>
            <a:br>
              <a:rPr lang="en-US" dirty="0" smtClean="0"/>
            </a:br>
            <a:r>
              <a:rPr lang="en-US" dirty="0" smtClean="0"/>
              <a:t>mesh quality, visual quality,</a:t>
            </a:r>
            <a:br>
              <a:rPr lang="en-US" dirty="0" smtClean="0"/>
            </a:br>
            <a:r>
              <a:rPr lang="en-US" dirty="0" smtClean="0"/>
              <a:t>feature </a:t>
            </a:r>
            <a:r>
              <a:rPr lang="en-US" dirty="0" smtClean="0"/>
              <a:t>conservation, 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94" y="740177"/>
            <a:ext cx="4449456" cy="286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510" y="3626588"/>
            <a:ext cx="4445040" cy="28642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A6115-7644-49E1-B80D-53A71ACFBE39}" type="datetime1">
              <a:rPr lang="en-US" smtClean="0"/>
              <a:t>2016-01-25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100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28692" cy="4351338"/>
          </a:xfrm>
        </p:spPr>
        <p:txBody>
          <a:bodyPr/>
          <a:lstStyle/>
          <a:p>
            <a:r>
              <a:rPr lang="en-US" dirty="0" smtClean="0"/>
              <a:t>Direct intersection of swept volumes</a:t>
            </a:r>
          </a:p>
          <a:p>
            <a:pPr lvl="1"/>
            <a:r>
              <a:rPr lang="en-US" dirty="0" smtClean="0"/>
              <a:t>Most naïve, theoretically most accurate</a:t>
            </a:r>
          </a:p>
          <a:p>
            <a:r>
              <a:rPr lang="en-US" dirty="0"/>
              <a:t>Point cloud based</a:t>
            </a:r>
          </a:p>
          <a:p>
            <a:pPr lvl="1"/>
            <a:r>
              <a:rPr lang="en-US" dirty="0"/>
              <a:t>Point cloud easy to create using raycast</a:t>
            </a:r>
          </a:p>
          <a:p>
            <a:pPr lvl="1"/>
            <a:r>
              <a:rPr lang="en-US" dirty="0"/>
              <a:t>Reconstruction using region-growing on points</a:t>
            </a:r>
          </a:p>
          <a:p>
            <a:pPr lvl="1"/>
            <a:r>
              <a:rPr lang="en-US" dirty="0"/>
              <a:t>Reconstruction using function fitting</a:t>
            </a:r>
          </a:p>
          <a:p>
            <a:r>
              <a:rPr lang="en-US" dirty="0" smtClean="0"/>
              <a:t>Tri-dexel</a:t>
            </a:r>
            <a:endParaRPr lang="en-US" dirty="0" smtClean="0"/>
          </a:p>
          <a:p>
            <a:pPr lvl="1"/>
            <a:r>
              <a:rPr lang="en-US" dirty="0" smtClean="0"/>
              <a:t>Dexel images easy to create using raycast</a:t>
            </a:r>
          </a:p>
          <a:p>
            <a:pPr lvl="1"/>
            <a:r>
              <a:rPr lang="en-US" dirty="0" smtClean="0"/>
              <a:t>Reconstruction from tri-dexel </a:t>
            </a:r>
            <a:r>
              <a:rPr lang="en-US" dirty="0" smtClean="0"/>
              <a:t>grid</a:t>
            </a:r>
            <a:endParaRPr lang="en-US" dirty="0" smtClean="0"/>
          </a:p>
        </p:txBody>
      </p:sp>
      <p:sp>
        <p:nvSpPr>
          <p:cNvPr id="6" name="Right Brace 5"/>
          <p:cNvSpPr/>
          <p:nvPr/>
        </p:nvSpPr>
        <p:spPr>
          <a:xfrm>
            <a:off x="7777730" y="1825625"/>
            <a:ext cx="395654" cy="847237"/>
          </a:xfrm>
          <a:prstGeom prst="rightBrace">
            <a:avLst>
              <a:gd name="adj1" fmla="val 39444"/>
              <a:gd name="adj2" fmla="val 4950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777730" y="2807799"/>
            <a:ext cx="395654" cy="2924786"/>
          </a:xfrm>
          <a:prstGeom prst="rightBrace">
            <a:avLst>
              <a:gd name="adj1" fmla="val 39444"/>
              <a:gd name="adj2" fmla="val 5010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18732" y="2064577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8732" y="408552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924B2-1350-4307-8971-769E5A545EC5}" type="datetime1">
              <a:rPr lang="en-US" smtClean="0"/>
              <a:t>2016-01-25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4406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intersection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95" y="1327600"/>
            <a:ext cx="3007818" cy="2803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69" y="1302635"/>
            <a:ext cx="3205844" cy="2987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091" y="1187493"/>
            <a:ext cx="3158156" cy="294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06" y="4008883"/>
            <a:ext cx="3057172" cy="2849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52" y="3951373"/>
            <a:ext cx="3180590" cy="2964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25" y="3594229"/>
            <a:ext cx="3502105" cy="326377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707B-D6C5-45C1-96ED-97C760E5B8EB}" type="datetime1">
              <a:rPr lang="en-US" smtClean="0"/>
              <a:t>2016-01-25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1396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745</Words>
  <Application>Microsoft Office PowerPoint</Application>
  <PresentationFormat>Widescreen</PresentationFormat>
  <Paragraphs>222</Paragraphs>
  <Slides>34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Surface reconstruction from models for subtractive manufacturing simulation</vt:lpstr>
      <vt:lpstr>Overview</vt:lpstr>
      <vt:lpstr>Subtractive manufacturing</vt:lpstr>
      <vt:lpstr>Subtractive manufacturing simulation</vt:lpstr>
      <vt:lpstr>Previous work – VML</vt:lpstr>
      <vt:lpstr>VML data model</vt:lpstr>
      <vt:lpstr>Problem statement</vt:lpstr>
      <vt:lpstr>Approaches</vt:lpstr>
      <vt:lpstr>Direct intersection</vt:lpstr>
      <vt:lpstr>Direct intersection</vt:lpstr>
      <vt:lpstr>Point cloud based</vt:lpstr>
      <vt:lpstr>Ball pivoting algorithm (BPA)</vt:lpstr>
      <vt:lpstr>Poisson</vt:lpstr>
      <vt:lpstr>Tri-dexel</vt:lpstr>
      <vt:lpstr>Tri-dexel</vt:lpstr>
      <vt:lpstr>Tri-dexel</vt:lpstr>
      <vt:lpstr>Test scenes</vt:lpstr>
      <vt:lpstr>Results – Direct intersection</vt:lpstr>
      <vt:lpstr>Results – Direct intersection</vt:lpstr>
      <vt:lpstr>Results – BPA</vt:lpstr>
      <vt:lpstr>Results – BPA</vt:lpstr>
      <vt:lpstr>Results – Poisson</vt:lpstr>
      <vt:lpstr>Results – Poisson</vt:lpstr>
      <vt:lpstr>Results – Tri-dexel</vt:lpstr>
      <vt:lpstr>Results – Tri-dexel</vt:lpstr>
      <vt:lpstr>Conclusion</vt:lpstr>
      <vt:lpstr>PowerPoint Presentation</vt:lpstr>
      <vt:lpstr>Additional slides</vt:lpstr>
      <vt:lpstr>Resolutions – BPA</vt:lpstr>
      <vt:lpstr>Resolutions – Poisson</vt:lpstr>
      <vt:lpstr>Resolutions – Tri-dexel</vt:lpstr>
      <vt:lpstr>Tri-dexel feature reconstruction</vt:lpstr>
      <vt:lpstr>Tri-dexel regularization</vt:lpstr>
      <vt:lpstr>Tri-dexel cell slicing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from models for subtractive manufacturing simulation</dc:title>
  <dc:creator>Bernhard Manfred Gruber</dc:creator>
  <cp:lastModifiedBy>Bernhard Manfred Gruber</cp:lastModifiedBy>
  <cp:revision>92</cp:revision>
  <dcterms:created xsi:type="dcterms:W3CDTF">2016-01-20T10:17:20Z</dcterms:created>
  <dcterms:modified xsi:type="dcterms:W3CDTF">2016-01-25T01:38:14Z</dcterms:modified>
</cp:coreProperties>
</file>